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3" r:id="rId3"/>
    <p:sldId id="275" r:id="rId4"/>
    <p:sldId id="277" r:id="rId5"/>
    <p:sldId id="276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4" r:id="rId14"/>
    <p:sldId id="294" r:id="rId15"/>
    <p:sldId id="293" r:id="rId16"/>
    <p:sldId id="292" r:id="rId17"/>
    <p:sldId id="291" r:id="rId18"/>
    <p:sldId id="290" r:id="rId19"/>
    <p:sldId id="289" r:id="rId20"/>
    <p:sldId id="288" r:id="rId21"/>
    <p:sldId id="287" r:id="rId22"/>
    <p:sldId id="286" r:id="rId23"/>
    <p:sldId id="285" r:id="rId24"/>
    <p:sldId id="29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3300"/>
    <a:srgbClr val="00CC00"/>
    <a:srgbClr val="000099"/>
    <a:srgbClr val="0000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20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91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937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449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30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586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231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28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60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DDAB0-4478-4D8B-B484-52088877FCF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A6FCA-F64B-4EB1-83D3-F50DC2037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7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.png"/><Relationship Id="rId7" Type="http://schemas.openxmlformats.org/officeDocument/2006/relationships/image" Target="../media/image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2.png"/><Relationship Id="rId7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2.png"/><Relationship Id="rId7" Type="http://schemas.openxmlformats.org/officeDocument/2006/relationships/image" Target="../media/image6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2.png"/><Relationship Id="rId7" Type="http://schemas.openxmlformats.org/officeDocument/2006/relationships/image" Target="../media/image6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2.png"/><Relationship Id="rId7" Type="http://schemas.openxmlformats.org/officeDocument/2006/relationships/image" Target="../media/image7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User\AppData\Local\Temp\Rar$DIa3660.46910\2023-04-26-11-48-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8" r="2330"/>
          <a:stretch/>
        </p:blipFill>
        <p:spPr bwMode="auto">
          <a:xfrm>
            <a:off x="-24651" y="7937"/>
            <a:ext cx="9179955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0375" y="2119118"/>
            <a:ext cx="4903713" cy="297673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«Лучший детский сад!»</a:t>
            </a:r>
            <a:endParaRPr lang="ru-RU" sz="6000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AutoShape 2" descr="http://phonoteka.org/uploads/posts/2022-02/1644347038_21-phonoteka-org-p-vesenne-letnii-fon-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://phonoteka.org/uploads/posts/2022-02/1644347038_21-phonoteka-org-p-vesenne-letnii-fon-2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66045" y="6209397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4739" y="160337"/>
            <a:ext cx="72106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Bookman Old Style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400" b="1" dirty="0" smtClean="0">
                <a:latin typeface="Bookman Old Style" pitchFamily="18" charset="0"/>
              </a:rPr>
              <a:t>«Детский сад общеразвивающего вида №38»</a:t>
            </a:r>
          </a:p>
          <a:p>
            <a:pPr algn="ctr"/>
            <a:r>
              <a:rPr lang="ru-RU" sz="1400" b="1" dirty="0" smtClean="0">
                <a:latin typeface="Bookman Old Style" pitchFamily="18" charset="0"/>
              </a:rPr>
              <a:t>Нижнекамского муниципального района Республики Татарстан</a:t>
            </a:r>
            <a:endParaRPr lang="ru-RU" sz="1400" b="1" dirty="0">
              <a:latin typeface="Bookman Old Style" pitchFamily="18" charset="0"/>
            </a:endParaRPr>
          </a:p>
        </p:txBody>
      </p:sp>
      <p:pic>
        <p:nvPicPr>
          <p:cNvPr id="10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668344" y="5969805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258299" y="4926577"/>
            <a:ext cx="6582184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180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* Н-</a:t>
            </a:r>
            <a:r>
              <a:rPr lang="ru-RU" sz="1600" dirty="0" smtClean="0">
                <a:ln w="180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К – ЭКОГОРОД * </a:t>
            </a:r>
            <a:r>
              <a:rPr lang="ru-RU" sz="1600" cap="none" spc="0" dirty="0" smtClean="0">
                <a:ln w="180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ЭКОДОМ * ЭКОСАД *</a:t>
            </a:r>
            <a:endParaRPr lang="ru-RU" sz="1600" cap="none" spc="0" dirty="0">
              <a:ln w="18000">
                <a:solidFill>
                  <a:srgbClr val="00B05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6123" y="1379729"/>
            <a:ext cx="35333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Муниципальный этап </a:t>
            </a:r>
          </a:p>
          <a:p>
            <a:pPr algn="ctr"/>
            <a:r>
              <a:rPr lang="ru-RU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Республиканского конкурса </a:t>
            </a:r>
          </a:p>
          <a:p>
            <a:pPr algn="ctr"/>
            <a:r>
              <a:rPr lang="en-US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</a:t>
            </a:r>
            <a:r>
              <a:rPr lang="en-US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2023</a:t>
            </a:r>
            <a:r>
              <a:rPr lang="ru-RU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 </a:t>
            </a:r>
            <a:endParaRPr lang="ru-RU" cap="none" spc="0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33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26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sun9-20.userapi.com/impg/QEcUe6VAeu6y6k206h4J8iexgjeItfHfWDJJmA/3oplSKdbLKs.jpg?size=453x604&amp;quality=95&amp;sign=44a38ce3851ac4311996b34b637efd6d&amp;c_uniq_tag=0wmgrar18hVhvtlzxQu-L1_KMds6HKmBB_LJ28GqeYw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95" y="1196752"/>
            <a:ext cx="3450729" cy="46009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sun9-63.userapi.com/impg/Ix1fLaX6H_utyCkP2cwrQUe8-zXzUaRSteC0rQ/MEIu7omjXQE.jpg?size=1052x1080&amp;quality=95&amp;sign=b2546426bd16dea9c8c206948360deaa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55371"/>
            <a:ext cx="4424589" cy="4542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Детские мульти- энциклопедии по экологии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0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sun9-60.userapi.com/impg/Jain-ZvX7633iE9znvSexM5e_lQND6uBaaZtrA/f_k8TsceY90.jpg?size=453x604&amp;quality=95&amp;sign=ec87f6a95c6f2c1c23dc9375f435da1e&amp;c_uniq_tag=vo_ZjKgFHJ3vcH_Bu8_1cpgd_ugblx1j-nhYIx469QE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3219821" cy="42930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67.userapi.com/impg/OiS9GVx7k7jgzawi10jIwnCaCpyOhICX8nY9sA/AFsyLjD8MFQ.jpg?size=453x604&amp;quality=95&amp;sign=05972c740a98cf21feb80fb1b3d47c1a&amp;c_uniq_tag=xnkGTYmNZsyITZ-x8olztUNWG53AZgoa9ykEm8aLDAE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234" y="1432387"/>
            <a:ext cx="3205113" cy="42734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Подари книге вторую жизнь – спаси дерево!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44157" y="1772816"/>
            <a:ext cx="1637928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Bookman Old Style" pitchFamily="18" charset="0"/>
              </a:rPr>
              <a:t>Дети совместно с воспитателем открыли Книжную больницу.</a:t>
            </a:r>
            <a:r>
              <a:rPr lang="ru-RU" sz="1200" dirty="0">
                <a:latin typeface="Bookman Old Style" pitchFamily="18" charset="0"/>
              </a:rPr>
              <a:t/>
            </a:r>
            <a:br>
              <a:rPr lang="ru-RU" sz="1200" dirty="0">
                <a:latin typeface="Bookman Old Style" pitchFamily="18" charset="0"/>
              </a:rPr>
            </a:br>
            <a:r>
              <a:rPr lang="ru-RU" sz="1200" dirty="0">
                <a:latin typeface="Bookman Old Style" pitchFamily="18" charset="0"/>
              </a:rPr>
              <a:t>Они учились бережному отношению к книге, ремонтировать и сохранять имеющиеся в группах детские книги</a:t>
            </a: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sun9-58.userapi.com/impg/X9UnhqBliteZTQVp5vK9j2S-oNp30sSFJrpxDg/hR_USRHYyWY.jpg?size=604x453&amp;quality=95&amp;sign=5e986f09a1dc711124b0ca0d49781d3c&amp;c_uniq_tag=AX__vm6rFsV1Vwce8AaM0ebET0jRp11t5YNTVJQFz5o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52735"/>
            <a:ext cx="3888432" cy="2916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62.userapi.com/impg/GWKh3VS66sBDjMQAHUMOcqajMrpQcwE5Q-lg_Q/E7Cyt4R9uoc.jpg?size=453x604&amp;quality=95&amp;sign=13c64d6a73135286541e627e91683aaa&amp;c_uniq_tag=tmKwCiOZHZ0OBVMVNxBrTcV-enMQbKIG9rqduzGBxTg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863" y="3068960"/>
            <a:ext cx="2218633" cy="29581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un9-35.userapi.com/impg/LLBWG_YoouQF5x2MwbtV02cV7NaN2P9c-pHEwg/c6DIfnFb1-g.jpg?size=604x453&amp;quality=95&amp;sign=f24193134677b08f16ba1c3e0ad92ff3&amp;c_uniq_tag=z777n5HMZi4TPqUt-ATq1lVEMFvXb93oqpzJHUaF4Wk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9"/>
          <a:stretch/>
        </p:blipFill>
        <p:spPr bwMode="auto">
          <a:xfrm>
            <a:off x="251520" y="3392822"/>
            <a:ext cx="2704120" cy="26642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Мы за чистый город!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4365104"/>
            <a:ext cx="1853952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Bookman Old Style" pitchFamily="18" charset="0"/>
              </a:rPr>
              <a:t>Мы провели акцию «Мы за чистый город! </a:t>
            </a:r>
            <a:r>
              <a:rPr lang="ru-RU" sz="1200" dirty="0">
                <a:latin typeface="Bookman Old Style" pitchFamily="18" charset="0"/>
              </a:rPr>
              <a:t>и, тем самым</a:t>
            </a:r>
            <a:r>
              <a:rPr lang="ru-RU" sz="1200" dirty="0" smtClean="0">
                <a:latin typeface="Bookman Old Style" pitchFamily="18" charset="0"/>
              </a:rPr>
              <a:t>, хотели </a:t>
            </a:r>
            <a:r>
              <a:rPr lang="ru-RU" sz="1200" dirty="0">
                <a:latin typeface="Bookman Old Style" pitchFamily="18" charset="0"/>
              </a:rPr>
              <a:t>подтолкнуть самых взрослых к соблюдению чистоты в нашем городе</a:t>
            </a: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Любишь свою собаку- уважай окружающих!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3" name="AutoShape 2" descr="https://sun1.tattelecom-nbc.userapi.com/impg/bpxZCEh6qUHQ11MyNBq6ApFSMg9paMbkvfxgVQ/dWDI1aKLD1A.jpg?size=604x453&amp;quality=95&amp;sign=f0b1149b9667a8fa4406155e0935bace&amp;c_uniq_tag=tG6a2KPILHg5NvxCJgp_pEBajXVTUWP6tMia-whY-Mw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https://sun1.tattelecom-nbc.userapi.com/impg/bpxZCEh6qUHQ11MyNBq6ApFSMg9paMbkvfxgVQ/dWDI1aKLD1A.jpg?size=604x453&amp;quality=95&amp;sign=f0b1149b9667a8fa4406155e0935bace&amp;c_uniq_tag=tG6a2KPILHg5NvxCJgp_pEBajXVTUWP6tMia-whY-Mw&amp;type=alb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sun9-6.userapi.com/impg/zN60Nc2HL8B5kJ4FmOvJy7co3_fqTHxg-cmiqA/e8W1Y-PPsd4.jpg?size=403x604&amp;quality=95&amp;sign=ca6dfa85380f0a132066b1d024b7d7a8&amp;c_uniq_tag=wGwGacCHRTxmbPWIG1CW4GjRqNe44lOQbqorrNDUeFI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9"/>
          <a:stretch/>
        </p:blipFill>
        <p:spPr bwMode="auto">
          <a:xfrm>
            <a:off x="460375" y="1052735"/>
            <a:ext cx="2480024" cy="3307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29.userapi.com/impg/v3_-R2TbIDUnjLEuB8wj3OZGAefr5d-0FlSjYA/9LP9ZXHrrBw.jpg?size=453x604&amp;quality=95&amp;sign=de472f04ab921a4bef5a61a7869605d1&amp;c_uniq_tag=mkYinkejlbn9DyHUENE2vyTZwpYPjysa1kRDLzUs-XY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84527"/>
            <a:ext cx="2450019" cy="3266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34.userapi.com/impg/dgUDUfSdUqHZq4l4OvbjqCFOlwShSwqOXUZW2A/Sykd1dezUmI.jpg?size=453x604&amp;quality=95&amp;sign=af5520e9c984154dfdeac638db24e05f&amp;c_uniq_tag=gDV5pYO8GROQHYLHrAb1jwIHiFFVX0vQcsb_bKmbVx0&amp;type=alb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0808"/>
            <a:ext cx="2304256" cy="30723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18027" y="5034760"/>
            <a:ext cx="338746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Bookman Old Style" pitchFamily="18" charset="0"/>
              </a:rPr>
              <a:t>«Убери за своим питомцем!»</a:t>
            </a:r>
          </a:p>
          <a:p>
            <a:pPr algn="ctr"/>
            <a:r>
              <a:rPr lang="ru-RU" sz="1400" dirty="0" smtClean="0">
                <a:latin typeface="Bookman Old Style" pitchFamily="18" charset="0"/>
              </a:rPr>
              <a:t>Под таким лозунгом прошла акция</a:t>
            </a:r>
            <a:endParaRPr lang="ru-RU" sz="1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57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Сохраним планету вместе!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4098" name="Picture 2" descr="https://sun9-58.userapi.com/impg/MLS4OZS2gN5na1Xwsul6CiyjMqTrD2Mzs6lOXg/hpYy_byFcJ0.jpg?size=453x604&amp;quality=95&amp;sign=3b8b2a1448903fb35b1a16ff782799f8&amp;c_uniq_tag=0OREQvofVxsTwnkBxnMcB7zeynKWrC7J_GrY61Entfg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35"/>
          <a:stretch/>
        </p:blipFill>
        <p:spPr bwMode="auto">
          <a:xfrm>
            <a:off x="3014490" y="971972"/>
            <a:ext cx="3024335" cy="35027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un9-9.userapi.com/impg/7PX7pVzK0c4Pq0dAULNGCdTfT9JqFjeKS4F4rA/Efr5c5cd4FE.jpg?size=810x1080&amp;quality=95&amp;sign=02c06d6c93adb8ed84fe1fa1f46d26b2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5" y="971972"/>
            <a:ext cx="2088232" cy="27843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sun9-24.userapi.com/impg/6miOn9pJb8IfhmSQGBEuKuG7ggNt7Qx9sp6LpQ/xe3TD8BC2RE.jpg?size=810x1080&amp;quality=95&amp;sign=ae2813a0413bf80fdb0272f9b4484cd7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091" y="1106463"/>
            <a:ext cx="2057177" cy="2742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sun9-50.userapi.com/impg/O7aj0QV1vezxmkaCffGDP-Xv1nxSkGxts5lzog/MBb7bvHDEWE.jpg?size=1280x960&amp;quality=95&amp;sign=1f79e5417f1a7054621c173d8c3b7ff6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97" y="3953259"/>
            <a:ext cx="2759291" cy="20694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sun9-46.userapi.com/impg/IQGjfP-qcI5xH9MNwolVQnw2HsIVQW9ZLwdQKw/ZqeHSO3vYCg.jpg?size=1280x960&amp;quality=95&amp;sign=a76e90c36dbfa9322d7b54a799b8be2c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880" y="4015885"/>
            <a:ext cx="2592288" cy="1944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96791" y="4725144"/>
            <a:ext cx="2952328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>
                <a:latin typeface="Bookman Old Style" pitchFamily="18" charset="0"/>
              </a:rPr>
              <a:t>Наши воспитанники нарисовали открытки и подписали послания, чтобы привлечь внимание жителей города к проблемам экологии и чистоты окружающей среды</a:t>
            </a: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49302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Охотники за бумагой!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5122" name="Picture 2" descr="https://sun9-44.userapi.com/impg/4t3fZZx5yseAb6rMDSuUXNucW1UDNKslrqzjrw/Jb63zFao4w8.jpg?size=453x604&amp;quality=95&amp;sign=5a08babdde285806cc714cb2ed63c4ee&amp;c_uniq_tag=uT399fH84VNDP4U5yFvhM9RIkdA2MCUkJmbIydoCkLA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4" y="1196752"/>
            <a:ext cx="2586633" cy="34488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17.userapi.com/impg/kIStdHBA_15HJlFJvyc51r_9G2yPEkGFDvG88w/uYmKMRVLsnw.jpg?size=607x1080&amp;quality=95&amp;sign=7771923ebd61ee23cf1e800ff60b50f0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0" b="11006"/>
          <a:stretch/>
        </p:blipFill>
        <p:spPr bwMode="auto">
          <a:xfrm>
            <a:off x="3235849" y="1844824"/>
            <a:ext cx="2654543" cy="38112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un9-59.userapi.com/impg/UqdU8nzsY05QTZvMO1xqlqbHhnN8KiALszIiXg/GFOW6_aNqJI.jpg?size=810x1080&amp;quality=95&amp;sign=bcfa03516065809236ca38f00b9ebfcc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807" y="3068960"/>
            <a:ext cx="2028546" cy="27047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00192" y="1461804"/>
            <a:ext cx="255577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Bookman Old Style" pitchFamily="18" charset="0"/>
              </a:rPr>
              <a:t>П</a:t>
            </a:r>
            <a:r>
              <a:rPr lang="ru-RU" sz="1200" dirty="0" smtClean="0">
                <a:latin typeface="Bookman Old Style" pitchFamily="18" charset="0"/>
              </a:rPr>
              <a:t>рошла </a:t>
            </a:r>
            <a:r>
              <a:rPr lang="ru-RU" sz="1200" dirty="0">
                <a:latin typeface="Bookman Old Style" pitchFamily="18" charset="0"/>
              </a:rPr>
              <a:t>акция по сбору макулатуры "Охотники за </a:t>
            </a:r>
            <a:r>
              <a:rPr lang="ru-RU" sz="1200" dirty="0" smtClean="0">
                <a:latin typeface="Bookman Old Style" pitchFamily="18" charset="0"/>
              </a:rPr>
              <a:t>бумагой!» Сдали </a:t>
            </a:r>
            <a:r>
              <a:rPr lang="ru-RU" sz="1200" dirty="0">
                <a:latin typeface="Bookman Old Style" pitchFamily="18" charset="0"/>
              </a:rPr>
              <a:t>1041 кг </a:t>
            </a:r>
            <a:r>
              <a:rPr lang="ru-RU" sz="1200" dirty="0" smtClean="0">
                <a:latin typeface="Bookman Old Style" pitchFamily="18" charset="0"/>
              </a:rPr>
              <a:t>макулатуры.</a:t>
            </a:r>
            <a:r>
              <a:rPr lang="ru-RU" sz="1200" dirty="0">
                <a:latin typeface="Bookman Old Style" pitchFamily="18" charset="0"/>
              </a:rPr>
              <a:t/>
            </a:r>
            <a:br>
              <a:rPr lang="ru-RU" sz="1200" dirty="0">
                <a:latin typeface="Bookman Old Style" pitchFamily="18" charset="0"/>
              </a:rPr>
            </a:br>
            <a:r>
              <a:rPr lang="ru-RU" sz="1200" dirty="0">
                <a:latin typeface="Bookman Old Style" pitchFamily="18" charset="0"/>
              </a:rPr>
              <a:t>По результатам </a:t>
            </a:r>
            <a:r>
              <a:rPr lang="ru-RU" sz="1200" dirty="0" smtClean="0">
                <a:latin typeface="Bookman Old Style" pitchFamily="18" charset="0"/>
              </a:rPr>
              <a:t>наградили </a:t>
            </a:r>
            <a:r>
              <a:rPr lang="ru-RU" sz="1200" dirty="0">
                <a:latin typeface="Bookman Old Style" pitchFamily="18" charset="0"/>
              </a:rPr>
              <a:t>группы </a:t>
            </a:r>
            <a:r>
              <a:rPr lang="ru-RU" sz="1200" dirty="0" smtClean="0">
                <a:latin typeface="Bookman Old Style" pitchFamily="18" charset="0"/>
              </a:rPr>
              <a:t>подарками.</a:t>
            </a: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Берегите </a:t>
            </a:r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воду!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2052" name="Picture 4" descr="https://sun9-37.userapi.com/impg/axxdzkjg2vodx-yuH7aSfaQcl3UoqUY4ZNnK-Q/2PPAcLyHf3Q.jpg?size=302x604&amp;quality=95&amp;sign=6c95d55fef9bc0b2b28e38df8701ede9&amp;c_uniq_tag=F3YWBv2GQpzUBAFWQMEApFJw_MafnH26PR91vCYcXoc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" t="19907" r="-1296" b="26067"/>
          <a:stretch/>
        </p:blipFill>
        <p:spPr bwMode="auto">
          <a:xfrm>
            <a:off x="674689" y="1030908"/>
            <a:ext cx="2448272" cy="247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77.userapi.com/impg/RdqgooZT9l_EwXPDL4gSWI2fML-rrcbqjE1xIQ/8p00yGpvZAU.jpg?size=540x1080&amp;quality=95&amp;sign=d52f2a5b39d1d4818973ff36735a3d15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8" b="27713"/>
          <a:stretch/>
        </p:blipFill>
        <p:spPr bwMode="auto">
          <a:xfrm>
            <a:off x="5994715" y="1009444"/>
            <a:ext cx="2287611" cy="252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33.userapi.com/impg/XWjFYo_hhQkNnLg5JdnWb3zB3q-7tljaSuD9rQ/ky5I2Mn-7jw.jpg?size=540x1080&amp;quality=95&amp;sign=14e66a6776e43a63f42d2690a0fc77ff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40406"/>
          <a:stretch/>
        </p:blipFill>
        <p:spPr bwMode="auto">
          <a:xfrm>
            <a:off x="5018108" y="3604490"/>
            <a:ext cx="2494068" cy="249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54.userapi.com/impg/gxasqGZiwUk-qrQSuzX8E7DlT4Uo78U2pNCVoQ/s0PxOMLsgBo.jpg?size=540x1080&amp;quality=95&amp;sign=82a3dba6d4921ce86c6d40407ac32936&amp;type=album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9" b="22127"/>
          <a:stretch/>
        </p:blipFill>
        <p:spPr bwMode="auto">
          <a:xfrm>
            <a:off x="1269901" y="3593697"/>
            <a:ext cx="2510011" cy="246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58580" y="1671108"/>
            <a:ext cx="260908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Bookman Old Style" pitchFamily="18" charset="0"/>
              </a:rPr>
              <a:t>Воспитатели с детьми 3 группы провели акцию "Берегите воду"</a:t>
            </a:r>
            <a:r>
              <a:rPr lang="ru-RU" sz="1200" dirty="0">
                <a:latin typeface="Bookman Old Style" pitchFamily="18" charset="0"/>
              </a:rPr>
              <a:t/>
            </a:r>
            <a:br>
              <a:rPr lang="ru-RU" sz="1200" dirty="0">
                <a:latin typeface="Bookman Old Style" pitchFamily="18" charset="0"/>
              </a:rPr>
            </a:br>
            <a:r>
              <a:rPr lang="ru-RU" sz="1200" dirty="0">
                <a:latin typeface="Bookman Old Style" pitchFamily="18" charset="0"/>
              </a:rPr>
              <a:t>Они </a:t>
            </a:r>
            <a:r>
              <a:rPr lang="ru-RU" sz="1200" dirty="0" smtClean="0">
                <a:latin typeface="Bookman Old Style" pitchFamily="18" charset="0"/>
              </a:rPr>
              <a:t>провели </a:t>
            </a:r>
            <a:r>
              <a:rPr lang="ru-RU" sz="1200" dirty="0">
                <a:latin typeface="Bookman Old Style" pitchFamily="18" charset="0"/>
              </a:rPr>
              <a:t>рейд по саду с целью проверки экономного использования воды сотрудниками и детьми детского сада.</a:t>
            </a: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ЭКО-ДЕФИЛЕ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6146" name="Picture 2" descr="https://sun9-76.userapi.com/impg/US1cpX9udr0BhYO58OPp11yeiLu-YTOeyCTe3g/BpBzQPpyt74.jpg?size=604x453&amp;quality=95&amp;sign=694e844fbfb7bc262da94fa7e3c14c30&amp;c_uniq_tag=1A4-sm0RYHEv5l3fpTct-VoQmE6uEfDApfKAImV0JAo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65" y="980728"/>
            <a:ext cx="3459014" cy="25942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27.userapi.com/impg/b0gXoJBauR-ap5Dhu9cimxcIHwNZCpzc4x5dlg/rWXfgvc6Jvc.jpg?size=604x453&amp;quality=95&amp;sign=4120eaa5def174a69e3712ee70e2bb45&amp;c_uniq_tag=f0jr_B9PhlRQ3gJxKq5zom4YALNf2L83xHH_aV-Zy7o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" t="5279" r="4395" b="8914"/>
          <a:stretch/>
        </p:blipFill>
        <p:spPr bwMode="auto">
          <a:xfrm>
            <a:off x="5486565" y="1167280"/>
            <a:ext cx="3374404" cy="23810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sun9-72.userapi.com/impg/snSxcndnl47-3TWeq6GxBGd8emH8DKYxO0qsfg/36o6EuSXdi4.jpg?size=780x1080&amp;quality=95&amp;sign=001cfd2378c714eb76c68e5bbd30a705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92"/>
          <a:stretch/>
        </p:blipFill>
        <p:spPr bwMode="auto">
          <a:xfrm>
            <a:off x="3656023" y="3771930"/>
            <a:ext cx="1814196" cy="2243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sun9-25.userapi.com/impg/bxv-ROYaZo9xhe0KU3ec3tYOHMsbdsp-nwraXQ/MvVRmFi9jXM.jpg?size=810x1080&amp;quality=95&amp;sign=8c2317cbb3ea4fceb0822aaaf26b4444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0" t="8856" r="19188" b="34034"/>
          <a:stretch/>
        </p:blipFill>
        <p:spPr bwMode="auto">
          <a:xfrm>
            <a:off x="990502" y="3742157"/>
            <a:ext cx="1817340" cy="2255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sun9-5.userapi.com/impg/17wTNWU72jQZ30KYB-p4jDK8BJ8OKstqq5B8LA/WdrAku0YXdg.jpg?size=810x1080&amp;quality=95&amp;sign=f699ad70a486542d765bff7521c591b9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1" b="11905"/>
          <a:stretch/>
        </p:blipFill>
        <p:spPr bwMode="auto">
          <a:xfrm>
            <a:off x="6336548" y="3762777"/>
            <a:ext cx="2051876" cy="22525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25979" y="1477639"/>
            <a:ext cx="1474283" cy="16004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Bookman Old Style" pitchFamily="18" charset="0"/>
              </a:rPr>
              <a:t>В детском саду прошел показ моделей одежды из бросового материала.</a:t>
            </a:r>
            <a:endParaRPr lang="ru-RU" sz="1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-16172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15 апреля – День экологических знаний!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7173" name="Picture 5" descr="C:\Users\User\Downloads\IMG-20230414-WA00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920" y="947131"/>
            <a:ext cx="1800200" cy="2400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ownloads\IMG-20230414-WA00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60700"/>
            <a:ext cx="2943320" cy="2045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User\Downloads\IMG-20230418-WA002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" t="28388" r="201" b="27311"/>
          <a:stretch/>
        </p:blipFill>
        <p:spPr bwMode="auto">
          <a:xfrm>
            <a:off x="5620620" y="949572"/>
            <a:ext cx="2516319" cy="2481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User\Downloads\IMG-20230418-WA004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44477"/>
            <a:ext cx="1800200" cy="2400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User\Downloads\IMG-20230413-WA00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37408"/>
            <a:ext cx="2758533" cy="2068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Батарейки, сдавайтесь!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8194" name="Picture 2" descr="C:\Users\User\Downloads\IMG-20230418-WA00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7"/>
          <a:stretch/>
        </p:blipFill>
        <p:spPr bwMode="auto">
          <a:xfrm>
            <a:off x="259125" y="1078679"/>
            <a:ext cx="2296651" cy="23402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ownloads\IMG-20230418-WA00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81633"/>
            <a:ext cx="1810112" cy="24134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ownloads\20230413_0835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23125" y="3113230"/>
            <a:ext cx="3234453" cy="24258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Downloads\20230413_0836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933" y="3519233"/>
            <a:ext cx="3384376" cy="25382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ttps://i.ytimg.com/vi/8YSOqnFQV1c/maxresdefaul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203" y="980728"/>
            <a:ext cx="268829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5402" y="1569443"/>
            <a:ext cx="2835437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latin typeface="Bookman Old Style" pitchFamily="18" charset="0"/>
              </a:rPr>
              <a:t>Организовали сбор батареек и передали их для дальнейшей утилизации.</a:t>
            </a:r>
          </a:p>
          <a:p>
            <a:r>
              <a:rPr lang="ru-RU" sz="1400" dirty="0" smtClean="0">
                <a:latin typeface="Bookman Old Style" pitchFamily="18" charset="0"/>
              </a:rPr>
              <a:t>Собрали 22,5 кг батареек.</a:t>
            </a:r>
            <a:endParaRPr lang="ru-RU" sz="1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30483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24" y="116632"/>
            <a:ext cx="8064896" cy="135780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>
                <a:ln w="19050">
                  <a:solidFill>
                    <a:srgbClr val="000099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Цель</a:t>
            </a:r>
            <a:r>
              <a:rPr lang="ru-RU" sz="2000" b="1" dirty="0">
                <a:ln w="19050">
                  <a:solidFill>
                    <a:srgbClr val="000099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2000" b="1" dirty="0">
                <a:ln w="19050">
                  <a:solidFill>
                    <a:srgbClr val="000099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экологической культуры и бережного отношения к окружающей </a:t>
            </a: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среде у детей и взрослых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629004" y="1484784"/>
            <a:ext cx="17844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9050">
                  <a:solidFill>
                    <a:srgbClr val="000099"/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Задачи</a:t>
            </a:r>
            <a:endParaRPr lang="ru-RU" sz="3200" b="1" dirty="0">
              <a:ln w="19050">
                <a:solidFill>
                  <a:srgbClr val="000099"/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20484" y="2044610"/>
            <a:ext cx="6070368" cy="71136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участие в муниципальном этапе Республиканского конкурса</a:t>
            </a:r>
            <a:r>
              <a:rPr lang="en-US" sz="1600" b="1" dirty="0">
                <a:solidFill>
                  <a:srgbClr val="002060"/>
                </a:solidFill>
                <a:latin typeface="Bookman Old Style" pitchFamily="18" charset="0"/>
              </a:rPr>
              <a:t> #</a:t>
            </a: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ЭКОВЕСНА2023; </a:t>
            </a:r>
            <a:endParaRPr lang="ru-RU" sz="16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47665" y="4437112"/>
            <a:ext cx="6070368" cy="71136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проведение конкурсов, направленных на бережное  и заботливое отношение к окружающей среде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; </a:t>
            </a:r>
            <a:endParaRPr lang="ru-RU" sz="16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08992" y="2852935"/>
            <a:ext cx="6070368" cy="71136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благоустройство и санитарная очистка территории детского сада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19771" y="3645024"/>
            <a:ext cx="6070368" cy="71136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b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п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роведение экологических акций, чтобы привлечь внимание жителей города Нижнекамск к проблемам экологии;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47665" y="5229200"/>
            <a:ext cx="6070368" cy="71136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b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воспитание </a:t>
            </a:r>
            <a:r>
              <a:rPr lang="ru-RU" sz="1600" b="1" dirty="0">
                <a:solidFill>
                  <a:srgbClr val="002060"/>
                </a:solidFill>
                <a:latin typeface="Bookman Old Style" pitchFamily="18" charset="0"/>
              </a:rPr>
              <a:t>у детей стремления жить в «чистом» городе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77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Вторая жизнь ненужным вещам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9218" name="Picture 2" descr="https://sun9-34.userapi.com/impg/rl_c_B3riHWPvZN1J0OeKoT7O868AjKspDrvYQ/zcNgYOu1_Z4.jpg?size=453x604&amp;quality=95&amp;sign=f42e248c412cbb47a14e6e3b50015a87&amp;c_uniq_tag=HzkyKN0f0mJ210SjoohR7VY0o8VbjjVhxqCfdIRyMP4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4" b="24209"/>
          <a:stretch/>
        </p:blipFill>
        <p:spPr bwMode="auto">
          <a:xfrm>
            <a:off x="5668397" y="3789039"/>
            <a:ext cx="2783156" cy="20375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19.userapi.com/impg/9VsHX7VDmCVgc8ptHb1NuGT1qVq-vXrzR8vnoA/QogInuiu3T0.jpg?size=453x604&amp;quality=95&amp;sign=6a3f8c236c8f639fcf25217084551964&amp;c_uniq_tag=rqQJuKdMc8k1-ssCVW0WfbclHKtvBKj0FW2a3u_mRgg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87958"/>
            <a:ext cx="1941389" cy="2588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sun9-65.userapi.com/impg/AD42sMshao8vPw8pxvZa1M53cRXUjE0rAxqGXg/XUCuOxtFf7Q.jpg?size=810x1080&amp;quality=95&amp;sign=b44f4d7d4cc84d5b0edce7cc3d840d62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9" y="995560"/>
            <a:ext cx="1941389" cy="2588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sun9-33.userapi.com/impg/7YaKvxx6B9giL6qV_aiaV3s-U4QNzArABOHbIw/C6mNYV9Tiwo.jpg?size=810x1080&amp;quality=95&amp;sign=a3f8d6b78700c61d680d4f461b1db720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7572"/>
            <a:ext cx="1929987" cy="25733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User\Downloads\IMG-20230414-WA004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08" y="3793207"/>
            <a:ext cx="1776240" cy="2044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User\Downloads\IMG-20230414-WA00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004763"/>
            <a:ext cx="1929987" cy="25733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79018" y="3993909"/>
            <a:ext cx="2664296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latin typeface="Bookman Old Style" pitchFamily="18" charset="0"/>
              </a:rPr>
              <a:t>Прежде чем выбросить в мусор ненужные вещи, надо хорошо подумать и дать им вторую жизнь! Не стоит сдерживать свое воображение, надо использовать все, что попадется по рукой!</a:t>
            </a:r>
            <a:endParaRPr lang="ru-RU" sz="1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Конкурс скворечников «Город птиц»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10242" name="Picture 2" descr="https://sun9-25.userapi.com/impg/84_e7XljsSiD88aNRgk6qaQXbifZZccNj0RbNA/gfxby7WwFcQ.jpg?size=453x604&amp;quality=95&amp;sign=c59538df6318984a8017e83a91408042&amp;c_uniq_tag=Ijn9vmzadNxd8m4V0WOFCRHI5PMf5dAJuQ9XH6wMZp8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00" y="1052736"/>
            <a:ext cx="2046007" cy="27280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59.userapi.com/impg/nYiXsXOIaVKwj-VdEKa58yULvGwqmY0xjk1ctA/QnCSsWO2CDk.jpg?size=810x1080&amp;quality=95&amp;sign=34ef7f436721026e5df0debeed9e518b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947" y="1092446"/>
            <a:ext cx="2016224" cy="26882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un9-74.userapi.com/impg/ReL9nHjlo1td3Fuffe8Q6NzwPXJfCqoLUVUOtw/KYWJcOXDM4k.jpg?size=810x1080&amp;quality=95&amp;sign=dc8c005e52657bf85ad3dac4b5803405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52736"/>
            <a:ext cx="2040415" cy="27205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sun9-76.userapi.com/impg/t7tAvM7sIqOySU2F5F4YjhWc5ycOQiaqQYaXCg/tWUxmtzzXLE.jpg?size=810x1080&amp;quality=95&amp;sign=40ebab14ef787c748d2372af2c2f683f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38839"/>
            <a:ext cx="2016224" cy="26882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s://sun9-13.userapi.com/impg/TuT03kYSDeNvZr9KYZ5H4CzntLA4QCuL0szFIA/COZfQYGrv0Q.jpg?size=810x1080&amp;quality=95&amp;sign=bd0b0fe8941d6a8abaf66b65a211eeda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" r="9687" b="16427"/>
          <a:stretch/>
        </p:blipFill>
        <p:spPr bwMode="auto">
          <a:xfrm>
            <a:off x="5062649" y="3338839"/>
            <a:ext cx="1918774" cy="2592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7482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22 апреля – День Земли!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11266" name="Picture 2" descr="https://sun9-22.userapi.com/impg/cRML79RwYUUscZrP7a6nKq1WwYiYT8LGZ383EA/D8SqCR4ck2g.jpg?size=604x453&amp;quality=95&amp;sign=42d13662953119dc61a3e8fd6650a60b&amp;c_uniq_tag=_C4LzK8-Rncw_aQaxeN5SQ6TcQ47_lDPBUE_Y_Z5ULs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2868071" cy="21510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un9-17.userapi.com/impg/t8ztwqG8IODrcMc_f8cRDVfvHUlKgXvjMGaVTQ/v-KvF8xy-3k.jpg?size=453x604&amp;quality=95&amp;sign=2eed71a50ec59c2ae5f5d4124c29de52&amp;c_uniq_tag=fVubWDb-PwSMNb_nypVq8P1DL-yM-6xcwhW-EJJH-jQ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" t="2848" r="6877" b="2353"/>
          <a:stretch/>
        </p:blipFill>
        <p:spPr bwMode="auto">
          <a:xfrm>
            <a:off x="6586698" y="2276872"/>
            <a:ext cx="2307307" cy="3285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sun9-9.userapi.com/impg/WRockhLCnfq-IrquiK6DQQYfkmX-Lyxr9TFFZQ/KvyeAU68Vuw.jpg?size=604x453&amp;quality=95&amp;sign=2be44cb0a6b4b6c0ed5d3de774b2904e&amp;c_uniq_tag=4HX66rse37FvkTB-lJjQP6xF-rY3532mAHKVnhsWbQg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6"/>
          <a:stretch/>
        </p:blipFill>
        <p:spPr bwMode="auto">
          <a:xfrm>
            <a:off x="1619672" y="3501373"/>
            <a:ext cx="4253581" cy="2684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sun9-74.userapi.com/impg/WF5GVHW6ho7rDM_10g-vZDkplRj_j9bLDBUugw/z3bGP3-eVKE.jpg?size=604x453&amp;quality=95&amp;sign=9d277fd0056da756bd8cff92e3c862fc&amp;c_uniq_tag=y2AEZW2MzbysRV9mQxW2YfwJ5N4WVsw9L_9aiAdwnqo&amp;type=alb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20826"/>
            <a:ext cx="2832682" cy="2124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35496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СДЕЛАЕМ ГОРОД ЧИЩЕ</a:t>
            </a:r>
            <a:r>
              <a:rPr lang="ru-RU" sz="2800" dirty="0" smtClean="0">
                <a:solidFill>
                  <a:srgbClr val="002060"/>
                </a:solidFill>
                <a:latin typeface="Bookman Old Style" pitchFamily="18" charset="0"/>
              </a:rPr>
              <a:t>!</a:t>
            </a:r>
            <a:endParaRPr lang="ru-RU" sz="28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03848" y="1074143"/>
            <a:ext cx="201622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эковоспитани</a:t>
            </a:r>
            <a:r>
              <a:rPr lang="ru-RU" dirty="0" err="1">
                <a:latin typeface="Bookman Old Style" pitchFamily="18" charset="0"/>
              </a:rPr>
              <a:t>е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80112" y="2842667"/>
            <a:ext cx="201622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экопривычки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919117" y="2164396"/>
            <a:ext cx="201622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экотворчество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10089" y="4437112"/>
            <a:ext cx="201622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экокостюм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53075" y="1058541"/>
            <a:ext cx="201622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Bookman Old Style" pitchFamily="18" charset="0"/>
              </a:rPr>
              <a:t>ч</a:t>
            </a:r>
            <a:r>
              <a:rPr lang="ru-RU" dirty="0" smtClean="0">
                <a:latin typeface="Bookman Old Style" pitchFamily="18" charset="0"/>
              </a:rPr>
              <a:t>истый город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23270" y="2284909"/>
            <a:ext cx="201622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Bookman Old Style" pitchFamily="18" charset="0"/>
              </a:rPr>
              <a:t>ч</a:t>
            </a:r>
            <a:r>
              <a:rPr lang="ru-RU" dirty="0" smtClean="0">
                <a:latin typeface="Bookman Old Style" pitchFamily="18" charset="0"/>
              </a:rPr>
              <a:t>истая весна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73737" y="5137241"/>
            <a:ext cx="201622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экосад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75856" y="3180152"/>
            <a:ext cx="201622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Bookman Old Style" pitchFamily="18" charset="0"/>
              </a:rPr>
              <a:t>экогород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018709" y="5286161"/>
            <a:ext cx="201622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Bookman Old Style" pitchFamily="18" charset="0"/>
              </a:rPr>
              <a:t>экодом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64807" y="1634605"/>
            <a:ext cx="201622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Bookman Old Style" pitchFamily="18" charset="0"/>
              </a:rPr>
              <a:t>сделаем город чище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31840" y="5451074"/>
            <a:ext cx="201622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Bookman Old Style" pitchFamily="18" charset="0"/>
              </a:rPr>
              <a:t>Сохрани природу!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23270" y="4432523"/>
            <a:ext cx="201622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Bookman Old Style" pitchFamily="18" charset="0"/>
              </a:rPr>
              <a:t>Б</a:t>
            </a:r>
            <a:r>
              <a:rPr lang="ru-RU" dirty="0" smtClean="0">
                <a:latin typeface="Bookman Old Style" pitchFamily="18" charset="0"/>
              </a:rPr>
              <a:t>ереги воду!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53075" y="3406470"/>
            <a:ext cx="2016224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Bookman Old Style" pitchFamily="18" charset="0"/>
              </a:rPr>
              <a:t>Сдай макулатуру!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871739" y="3861048"/>
            <a:ext cx="201622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Bookman Old Style" pitchFamily="18" charset="0"/>
              </a:rPr>
              <a:t>Посади дерево!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13314" name="Picture 2" descr="C:\Users\User\Downloads\IMG-20230418-WA0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074143"/>
            <a:ext cx="2693297" cy="4788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6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223628" y="1029146"/>
            <a:ext cx="6516724" cy="45600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rgbClr val="003300"/>
                  </a:solidFill>
                </a:ln>
                <a:solidFill>
                  <a:srgbClr val="009900"/>
                </a:solidFill>
                <a:latin typeface="Monotype Corsiva" pitchFamily="66" charset="0"/>
              </a:rPr>
              <a:t>Природы береги покой!</a:t>
            </a:r>
            <a:endParaRPr lang="ru-RU" sz="2800" b="1" dirty="0">
              <a:ln>
                <a:solidFill>
                  <a:srgbClr val="003300"/>
                </a:solidFill>
              </a:ln>
              <a:solidFill>
                <a:srgbClr val="009900"/>
              </a:solidFill>
              <a:latin typeface="Monotype Corsiva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8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246076" y="1029146"/>
            <a:ext cx="6790448" cy="618630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endParaRPr lang="ru-RU" dirty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Любить природу может каждый,</a:t>
            </a:r>
          </a:p>
          <a:p>
            <a:r>
              <a:rPr lang="ru-RU" dirty="0" smtClean="0">
                <a:latin typeface="Monotype Corsiva" pitchFamily="66" charset="0"/>
              </a:rPr>
              <a:t>А вот беречь дано не всем.</a:t>
            </a:r>
          </a:p>
          <a:p>
            <a:r>
              <a:rPr lang="ru-RU" dirty="0" smtClean="0">
                <a:latin typeface="Monotype Corsiva" pitchFamily="66" charset="0"/>
              </a:rPr>
              <a:t>Урок усвоить нужно важный</a:t>
            </a:r>
          </a:p>
          <a:p>
            <a:r>
              <a:rPr lang="ru-RU" dirty="0" smtClean="0">
                <a:latin typeface="Monotype Corsiva" pitchFamily="66" charset="0"/>
              </a:rPr>
              <a:t>И рассказать об этом всем!</a:t>
            </a:r>
          </a:p>
          <a:p>
            <a:endParaRPr lang="ru-RU" dirty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Не надо фантики бросать, </a:t>
            </a:r>
          </a:p>
          <a:p>
            <a:r>
              <a:rPr lang="ru-RU" dirty="0">
                <a:latin typeface="Monotype Corsiva" pitchFamily="66" charset="0"/>
              </a:rPr>
              <a:t>С</a:t>
            </a:r>
            <a:r>
              <a:rPr lang="ru-RU" dirty="0" smtClean="0">
                <a:latin typeface="Monotype Corsiva" pitchFamily="66" charset="0"/>
              </a:rPr>
              <a:t>трекоз и бабочек пугать!</a:t>
            </a:r>
          </a:p>
          <a:p>
            <a:r>
              <a:rPr lang="ru-RU" dirty="0" smtClean="0">
                <a:latin typeface="Monotype Corsiva" pitchFamily="66" charset="0"/>
              </a:rPr>
              <a:t>Не жечь костры, </a:t>
            </a:r>
            <a:r>
              <a:rPr lang="ru-RU" dirty="0">
                <a:latin typeface="Monotype Corsiva" pitchFamily="66" charset="0"/>
              </a:rPr>
              <a:t>ц</a:t>
            </a:r>
            <a:r>
              <a:rPr lang="ru-RU" dirty="0" smtClean="0">
                <a:latin typeface="Monotype Corsiva" pitchFamily="66" charset="0"/>
              </a:rPr>
              <a:t>веты не рвать</a:t>
            </a:r>
          </a:p>
          <a:p>
            <a:r>
              <a:rPr lang="ru-RU" dirty="0" smtClean="0">
                <a:latin typeface="Monotype Corsiva" pitchFamily="66" charset="0"/>
              </a:rPr>
              <a:t>И гнезда птиц не разорять!</a:t>
            </a:r>
          </a:p>
          <a:p>
            <a:endParaRPr lang="ru-RU" dirty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Свой мусор забирай с собой, </a:t>
            </a:r>
          </a:p>
          <a:p>
            <a:r>
              <a:rPr lang="ru-RU" dirty="0">
                <a:latin typeface="Monotype Corsiva" pitchFamily="66" charset="0"/>
              </a:rPr>
              <a:t>Н</a:t>
            </a:r>
            <a:r>
              <a:rPr lang="ru-RU" dirty="0" smtClean="0">
                <a:latin typeface="Monotype Corsiva" pitchFamily="66" charset="0"/>
              </a:rPr>
              <a:t>а ключ ходи лишь за водой!</a:t>
            </a:r>
          </a:p>
          <a:p>
            <a:r>
              <a:rPr lang="ru-RU" dirty="0" smtClean="0">
                <a:latin typeface="Monotype Corsiva" pitchFamily="66" charset="0"/>
              </a:rPr>
              <a:t>На страже и защите стой!</a:t>
            </a:r>
          </a:p>
          <a:p>
            <a:r>
              <a:rPr lang="ru-RU" dirty="0" smtClean="0">
                <a:latin typeface="Monotype Corsiva" pitchFamily="66" charset="0"/>
              </a:rPr>
              <a:t>Природы береги покой!</a:t>
            </a: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  <a:p>
            <a:endParaRPr lang="ru-RU" dirty="0" smtClean="0"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  <a:p>
            <a:r>
              <a:rPr lang="ru-RU" b="1" i="1" dirty="0" smtClean="0">
                <a:latin typeface="Monotype Corsiva" pitchFamily="66" charset="0"/>
              </a:rPr>
              <a:t>Коллектив МБДОУ №38</a:t>
            </a:r>
          </a:p>
          <a:p>
            <a:endParaRPr lang="ru-RU" dirty="0" smtClean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Природа – мать, природа – дом!</a:t>
            </a:r>
          </a:p>
          <a:p>
            <a:r>
              <a:rPr lang="ru-RU" dirty="0" smtClean="0">
                <a:latin typeface="Monotype Corsiva" pitchFamily="66" charset="0"/>
              </a:rPr>
              <a:t>Заботиться о ней не стыдно!</a:t>
            </a:r>
          </a:p>
          <a:p>
            <a:r>
              <a:rPr lang="ru-RU" dirty="0" smtClean="0">
                <a:latin typeface="Monotype Corsiva" pitchFamily="66" charset="0"/>
              </a:rPr>
              <a:t>Порядок должен быть во всем,</a:t>
            </a:r>
          </a:p>
          <a:p>
            <a:r>
              <a:rPr lang="ru-RU" dirty="0" smtClean="0">
                <a:latin typeface="Monotype Corsiva" pitchFamily="66" charset="0"/>
              </a:rPr>
              <a:t>Чтоб всем нам это было видно!</a:t>
            </a:r>
          </a:p>
          <a:p>
            <a:endParaRPr lang="ru-RU" dirty="0" smtClean="0">
              <a:latin typeface="Monotype Corsiva" pitchFamily="66" charset="0"/>
            </a:endParaRPr>
          </a:p>
          <a:p>
            <a:r>
              <a:rPr lang="ru-RU" dirty="0" smtClean="0">
                <a:latin typeface="Monotype Corsiva" pitchFamily="66" charset="0"/>
              </a:rPr>
              <a:t>Совсем не нужно быть отважным, </a:t>
            </a:r>
          </a:p>
          <a:p>
            <a:r>
              <a:rPr lang="ru-RU" dirty="0" smtClean="0">
                <a:latin typeface="Monotype Corsiva" pitchFamily="66" charset="0"/>
              </a:rPr>
              <a:t>усилий – капельку совсем.</a:t>
            </a:r>
          </a:p>
          <a:p>
            <a:r>
              <a:rPr lang="ru-RU" dirty="0" smtClean="0">
                <a:latin typeface="Monotype Corsiva" pitchFamily="66" charset="0"/>
              </a:rPr>
              <a:t>Сегодня это очень важно! </a:t>
            </a:r>
          </a:p>
          <a:p>
            <a:r>
              <a:rPr lang="ru-RU" dirty="0" smtClean="0">
                <a:latin typeface="Monotype Corsiva" pitchFamily="66" charset="0"/>
              </a:rPr>
              <a:t>Запомнить это надо –  всем!</a:t>
            </a:r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45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4191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un9-62.userapi.com/impg/A_8vTkUS4I85MM1gerr9vpg7JStmTg7haoWvjQ/Y3iBvjA8jIg.jpg?size=1280x576&amp;quality=95&amp;sign=0321179bf03f1ffec8fcb1941053895b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r="13185"/>
          <a:stretch/>
        </p:blipFill>
        <p:spPr bwMode="auto">
          <a:xfrm>
            <a:off x="674689" y="1105522"/>
            <a:ext cx="3326306" cy="2265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4.userapi.com/impg/mWaJZYse5BacKxiwTaVh3_BBLP9IrZtrQ3435g/GnILVcis2Mw.jpg?size=604x453&amp;quality=95&amp;sign=9263054ccf86758b30a29af7f50c9c2a&amp;c_uniq_tag=8O-rTLzn8n6X0OBF4G3je28EEXyAKoG2TDWHM8T7GdM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9" y="3649310"/>
            <a:ext cx="3299988" cy="24749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56.userapi.com/impg/kKYxO5Wac4W5Dsvw0VsjA3_BWyN08wDrn1eD_w/YlbCxiwgdlc.jpg?size=604x272&amp;quality=95&amp;sign=59949e32bb6f44add252fb6fd2f6c8f2&amp;c_uniq_tag=kEuCruyXgKK-3KeTrEJ2dWZsON8VWsk8HSI2BnRGVNw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8" r="20494"/>
          <a:stretch/>
        </p:blipFill>
        <p:spPr bwMode="auto">
          <a:xfrm>
            <a:off x="4499992" y="1200193"/>
            <a:ext cx="3187676" cy="2076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sun9-12.userapi.com/impg/sW5nhspWLxWqrQFwO3ZDffd4CG48hcwitr4hCQ/xPqMJnuPgOI.jpg?size=340x604&amp;quality=95&amp;sign=24dc3ba3c6c54ed788cadc610b1430de&amp;c_uniq_tag=D_t2cLADpQ7yc-6tEN6OEuej6zAklK8mHlThatHbIw4&amp;type=album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37" b="9316"/>
          <a:stretch/>
        </p:blipFill>
        <p:spPr bwMode="auto">
          <a:xfrm>
            <a:off x="4283968" y="3468784"/>
            <a:ext cx="2363491" cy="26555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Уборка территории детского сада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12290" name="Picture 2" descr="https://sun9-5.userapi.com/impg/vpLRKaaes-Cnr1CKZ-DGugjO4Oe0ZgQj2A7D6A/zn369RXzGVk.jpg?size=453x604&amp;quality=95&amp;sign=9186ab6ac74c1ee7ff9d3ba7f16d695c&amp;c_uniq_tag=LSYcX3VuSmxpEJeMoB4idty-jJ7HbbGq5YdKxWpLt_g&amp;type=album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36"/>
          <a:stretch/>
        </p:blipFill>
        <p:spPr bwMode="auto">
          <a:xfrm>
            <a:off x="6876256" y="3508516"/>
            <a:ext cx="2008984" cy="23589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un9-59.userapi.com/impg/StV0Y5XgwJiA6v6bn8cFtMS5fGL7Qm7qj_rZVw/NDj10cnXcKs.jpg?size=453x604&amp;quality=95&amp;sign=09f190cf49ad348d56b181e030db6fef&amp;c_uniq_tag=Sdmh4ZOc6xG3PyjIhnfvY5c6nAYW89FWaxNAgv46fuE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34775"/>
            <a:ext cx="2154585" cy="28727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78.userapi.com/impg/NQBiIacqTtgzyJIGq-PAx-rUdSVsjWI_KRvZTw/yPVr2DdJpVc.jpg?size=604x453&amp;quality=95&amp;sign=20167b7b21e1a379db91ff835a3ee965&amp;c_uniq_tag=RV8qzhS8H1Z_5Y0wKhYb84Q1yUE_J6iYbJ3YTDtR4Ig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" t="26711" r="7389" b="23647"/>
          <a:stretch/>
        </p:blipFill>
        <p:spPr bwMode="auto">
          <a:xfrm>
            <a:off x="611957" y="3885930"/>
            <a:ext cx="5035464" cy="2141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Городской субботник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8" name="Picture 4" descr="https://sun9-66.userapi.com/impg/SWAmjU-4T6hHoq421bVdr3Xcc2s0WxMsouAPEA/9-xYth-V1lA.jpg?size=604x453&amp;quality=95&amp;sign=21f938b8a56f172d0046e3f0aa4a2f6a&amp;c_uniq_tag=r2Gxh7_zmDKE30736YazbFs5eMKtK2EexJ112F7ur48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24865" r="6223" b="5255"/>
          <a:stretch/>
        </p:blipFill>
        <p:spPr bwMode="auto">
          <a:xfrm>
            <a:off x="4984292" y="2552061"/>
            <a:ext cx="4052204" cy="2322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74689" y="1137771"/>
            <a:ext cx="1881087" cy="24667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Bookman Old Style" pitchFamily="18" charset="0"/>
              </a:rPr>
              <a:t>Баженова Ксения Владимировна от имени нашего детского сада приняла участие в уборке территории 11 микрорайона. Силами более 50 активистов было собрано около 40 мешков мусора</a:t>
            </a:r>
            <a:endParaRPr lang="ru-RU" sz="12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5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7820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sun9-31.userapi.com/impg/6-QRHbmA8Jq8IL1G7g1lDVr2BXYdfBbXrdyd6Q/b00cgbK8bTE.jpg?size=604x453&amp;quality=95&amp;sign=622cfd63a4c74fe65eb14f6111d8b96c&amp;c_uniq_tag=jW-Ek_TuIKXIF5nfrXfDxfl4Wa7npf4Yj1uLyy0OtXU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t="6332" r="4290" b="4586"/>
          <a:stretch/>
        </p:blipFill>
        <p:spPr bwMode="auto">
          <a:xfrm>
            <a:off x="323528" y="1124744"/>
            <a:ext cx="3457184" cy="259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35.userapi.com/impg/yvvIGbnsiE593SEA2Qp8TWUVGaUMRE5RGvNfJQ/1fcIOuhMfcU.jpg?size=453x604&amp;quality=95&amp;sign=a199dc7f0e5bc6c699dfeec7dc215a99&amp;c_uniq_tag=wqoEFKH9fr8wcaI_wUBLjWrq7ElfDsXg9tI_UZ4mT_c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t="27830" r="8622" b="9646"/>
          <a:stretch/>
        </p:blipFill>
        <p:spPr bwMode="auto">
          <a:xfrm>
            <a:off x="6184378" y="1100164"/>
            <a:ext cx="2723292" cy="26420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51.userapi.com/impg/QXV5lbdNJM6GQldHIsIzwCOFHsjCX5VGui8tzA/oBYWMplzjnE.jpg?size=604x453&amp;quality=95&amp;sign=e8deb003be84afaf2ab216475d7d8a52&amp;c_uniq_tag=qRFOpDfQIil1gShP3JcvLsmHIA_PwFIi2d_MaFV0pqY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b="12992"/>
          <a:stretch/>
        </p:blipFill>
        <p:spPr bwMode="auto">
          <a:xfrm>
            <a:off x="1691680" y="3867185"/>
            <a:ext cx="5140146" cy="21599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Городской субботник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95936" y="1124744"/>
            <a:ext cx="1881087" cy="24667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Bookman Old Style" pitchFamily="18" charset="0"/>
              </a:rPr>
              <a:t>Коллектив нашего детского сада принял участие в уборке территории около дома Вахитова,2. Силами активистов было собрано 30 мешков мусора</a:t>
            </a: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5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un9-6.userapi.com/impg/YFtn-TMFEvZ1SZ50mP5JjQ0bNjGPL-o6_IMsEQ/h9vPoRPzQ6k.jpg?size=604x453&amp;quality=95&amp;sign=75ffc4c4324c7ee49c550265faaa7ed5&amp;c_uniq_tag=-3dqM6nubIZ1Sbhh0ZFTZcxIi5oYQlOptr9MJ9rmM84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3888432" cy="2916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55.userapi.com/impg/RBzzQGfVp5XehjuKAiPfMt58ivs4kTB86VTf1Q/gKGOVv9PIvM.jpg?size=1156x867&amp;quality=95&amp;sign=ed32ee0589f0333da88bcb51d7ca6a68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046" y="2852936"/>
            <a:ext cx="3841701" cy="28812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Bookman Old Style" pitchFamily="18" charset="0"/>
              </a:rPr>
              <a:t>Наши пернатые друзья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9700" y="1340768"/>
            <a:ext cx="622869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>
                <a:latin typeface="Bookman Old Style" pitchFamily="18" charset="0"/>
              </a:rPr>
              <a:t>В рамках проекта "Наши пернатые друзья", приуроченного ко Дню птиц, в группах 5 и 10 прошли различные мероприятия: дети занимались аппликацией, делали оригами "Грач", узнали "Какое зернышко самое вкусное?" , провели беседы на тему "Берегите птиц"</a:t>
            </a:r>
            <a:br>
              <a:rPr lang="ru-RU" sz="1200" dirty="0">
                <a:latin typeface="Bookman Old Style" pitchFamily="18" charset="0"/>
              </a:rPr>
            </a:br>
            <a:r>
              <a:rPr lang="ru-RU" sz="1200" dirty="0">
                <a:latin typeface="Bookman Old Style" pitchFamily="18" charset="0"/>
              </a:rPr>
              <a:t>Очень важно разбудить в детях интерес к живой природе, воспитывать любовь к ней, научить беречь окружающий мир.</a:t>
            </a: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5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5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sun9-26.userapi.com/impg/EldEqk2ztLVzrIwfVw63Ucnhy0a45Ix04lOdAA/sJQIbrc5o9w.jpg?size=453x604&amp;quality=95&amp;sign=69dfbbe452e53e71ab1cdf2b75f32192&amp;c_uniq_tag=8aD2N8iXG2ZH-WnZksHrvk8Sa8tNBLYDy0qNQ1I8KcE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/>
          <a:stretch/>
        </p:blipFill>
        <p:spPr bwMode="auto">
          <a:xfrm>
            <a:off x="251520" y="1118984"/>
            <a:ext cx="2581498" cy="26218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sun9-22.userapi.com/impg/glbUPO6jukYKXsJTBguUPjLXX432IAd07ujDag/J1JsYVzwueA.jpg?size=604x453&amp;quality=95&amp;sign=df47f97501e35528bcf42c38148d943a&amp;c_uniq_tag=pye6U1nDQUOSxylQ4ieXhRsIX_GG-tyWKmoeFf0b7f4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837" y="1118983"/>
            <a:ext cx="3279355" cy="2459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un9-41.userapi.com/impg/Z-A679WTij6TbCL8ayHMlHBEorsR0CE29Id4Tw/xRXGSTdXK1w.jpg?size=453x604&amp;quality=95&amp;sign=e31e673423160906df60e8803200b796&amp;c_uniq_tag=oNA5qaUVE6ufnzEhJpxad3Gi-S_9HzH5DqPBBVPXyKc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7" b="18603"/>
          <a:stretch/>
        </p:blipFill>
        <p:spPr bwMode="auto">
          <a:xfrm>
            <a:off x="274019" y="3860898"/>
            <a:ext cx="2558999" cy="21806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sun9-70.userapi.com/impg/kk7lCtEyYWJVe-UgI_y8rN3UZIrla2dMKKMTow/j4mf-kNC7Yc.jpg?size=453x604&amp;quality=95&amp;sign=401adbcb1405c0724af3797fa674d532&amp;c_uniq_tag=xJKmblgxBHYlamQiPJ2Dz5B8GXuQigP9usngB11PF50&amp;type=alb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939" y="2429928"/>
            <a:ext cx="2579853" cy="34398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Bookman Old Style" pitchFamily="18" charset="0"/>
              </a:rPr>
              <a:t>Картонные фантазии</a:t>
            </a:r>
            <a:endParaRPr lang="ru-RU" sz="2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90796" y="4166389"/>
            <a:ext cx="2139435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Bookman Old Style" pitchFamily="18" charset="0"/>
              </a:rPr>
              <a:t>Как только в </a:t>
            </a:r>
            <a:r>
              <a:rPr lang="ru-RU" sz="1200" dirty="0" smtClean="0">
                <a:latin typeface="Bookman Old Style" pitchFamily="18" charset="0"/>
              </a:rPr>
              <a:t>группе №3 </a:t>
            </a:r>
          </a:p>
          <a:p>
            <a:pPr algn="just"/>
            <a:r>
              <a:rPr lang="ru-RU" sz="1200" dirty="0" smtClean="0">
                <a:latin typeface="Bookman Old Style" pitchFamily="18" charset="0"/>
              </a:rPr>
              <a:t>появились </a:t>
            </a:r>
            <a:r>
              <a:rPr lang="ru-RU" sz="1200" dirty="0">
                <a:latin typeface="Bookman Old Style" pitchFamily="18" charset="0"/>
              </a:rPr>
              <a:t>коробки для сбора макулатуры, </a:t>
            </a:r>
            <a:r>
              <a:rPr lang="ru-RU" sz="1200" dirty="0" smtClean="0">
                <a:latin typeface="Bookman Old Style" pitchFamily="18" charset="0"/>
              </a:rPr>
              <a:t>дети </a:t>
            </a:r>
            <a:r>
              <a:rPr lang="ru-RU" sz="1200" dirty="0">
                <a:latin typeface="Bookman Old Style" pitchFamily="18" charset="0"/>
              </a:rPr>
              <a:t>начали придумывать, </a:t>
            </a:r>
            <a:endParaRPr lang="ru-RU" sz="1200" dirty="0" smtClean="0">
              <a:latin typeface="Bookman Old Style" pitchFamily="18" charset="0"/>
            </a:endParaRPr>
          </a:p>
          <a:p>
            <a:pPr algn="just"/>
            <a:r>
              <a:rPr lang="ru-RU" sz="1200" dirty="0" smtClean="0">
                <a:latin typeface="Bookman Old Style" pitchFamily="18" charset="0"/>
              </a:rPr>
              <a:t>что </a:t>
            </a:r>
            <a:r>
              <a:rPr lang="ru-RU" sz="1200" dirty="0">
                <a:latin typeface="Bookman Old Style" pitchFamily="18" charset="0"/>
              </a:rPr>
              <a:t>из них можно сделать.</a:t>
            </a: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21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79390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sun9-65.userapi.com/impg/BcIv1-2nCeHrqF_v9HLkb1kKAm4TmxTPa_ubnA/m4wv0WaJUQk.jpg?size=604x453&amp;quality=95&amp;sign=08b296fbcd149783480b07e2448bc731&amp;c_uniq_tag=wJO19z9DbNktF6bpVEekk6unOettlV9YPUgBU_OeJ_A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3411649"/>
            <a:ext cx="3161787" cy="23713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58.userapi.com/impg/e-mvvu5_aokny0EB8mlRbOWt3t8zGrCOCIbnnQ/eHJwKnJAcHs.jpg?size=568x604&amp;quality=95&amp;sign=d80a20f82ed34fa7d0f377dc22fe55e3&amp;c_uniq_tag=o_C3Fg2aQytjVx8-w5V8Qx2My-5suo_ToEgTGHS1iEo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513" y="1484784"/>
            <a:ext cx="2705100" cy="2876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un9-49.userapi.com/impg/D1ZCUibaH8ljtGZpDX6vCERisSq1R-91MDmZyQ/AHuM7PxkPLg.jpg?size=1280x960&amp;quality=95&amp;sign=5a9c6ed246b8645a32da20c511ee8d68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95"/>
          <a:stretch/>
        </p:blipFill>
        <p:spPr bwMode="auto">
          <a:xfrm>
            <a:off x="467544" y="1268760"/>
            <a:ext cx="3367799" cy="1874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Малыши молодцы - вырастили огурцы!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AppData\Local\Temp\Rar$DIa3660.999\1613669181_3-p-fon-dlya-prezentatsii-zapovedniki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6" r="8596"/>
          <a:stretch/>
        </p:blipFill>
        <p:spPr bwMode="auto">
          <a:xfrm>
            <a:off x="0" y="4193"/>
            <a:ext cx="9126243" cy="68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55776" y="6228585"/>
            <a:ext cx="4990248" cy="494928"/>
          </a:xfrm>
          <a:prstGeom prst="rect">
            <a:avLst/>
          </a:prstGeom>
          <a:solidFill>
            <a:srgbClr val="99FF66"/>
          </a:solidFill>
          <a:ln w="57150">
            <a:solidFill>
              <a:srgbClr val="0033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#</a:t>
            </a:r>
            <a:r>
              <a:rPr lang="ru-RU" sz="3200" b="1" dirty="0" smtClean="0">
                <a:ln w="18000">
                  <a:solidFill>
                    <a:srgbClr val="003300"/>
                  </a:solidFill>
                  <a:prstDash val="solid"/>
                  <a:miter lim="800000"/>
                </a:ln>
                <a:solidFill>
                  <a:srgbClr val="00CC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ЭКОВЕСНА2023</a:t>
            </a:r>
            <a:endParaRPr lang="ru-RU" sz="3200" b="1" dirty="0">
              <a:ln w="18000">
                <a:solidFill>
                  <a:srgbClr val="003300"/>
                </a:solidFill>
                <a:prstDash val="solid"/>
                <a:miter lim="800000"/>
              </a:ln>
              <a:solidFill>
                <a:srgbClr val="00CC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" name="Picture 4" descr="C:\Users\User\Downloads\sticker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9" t="39327" r="43580" b="48944"/>
          <a:stretch/>
        </p:blipFill>
        <p:spPr bwMode="auto">
          <a:xfrm>
            <a:off x="7740352" y="6027138"/>
            <a:ext cx="1296144" cy="8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sun1.tattelecom-nbc.userapi.com/impg/bpxZCEh6qUHQ11MyNBq6ApFSMg9paMbkvfxgVQ/dWDI1aKLD1A.jpg?size=604x453&amp;quality=95&amp;sign=f0b1149b9667a8fa4406155e0935bace&amp;c_uniq_tag=tG6a2KPILHg5NvxCJgp_pEBajXVTUWP6tMia-whY-Mw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437" y="980729"/>
            <a:ext cx="3840425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65.userapi.com/impg/QbyDdk7l48jbfRAo1lK1Z0L-tADdlSc3vyqopg/MYA8u8vrlIQ.jpg?size=453x604&amp;quality=95&amp;sign=366ee9ceca98cb2c45f26c18c0a9eac7&amp;c_uniq_tag=mj7qjH7L93_OM_IeK49tZnsAQl74BSWmU_jhaUaKXoU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939" y="2427630"/>
            <a:ext cx="2296826" cy="30624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74689" y="260648"/>
            <a:ext cx="7776864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Детский сад - наш общий дом, пусть будет чисто и уютно в нём!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96" y="6188017"/>
            <a:ext cx="2376264" cy="5760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man Old Style" pitchFamily="18" charset="0"/>
              </a:rPr>
              <a:t>Самый лучший город на Земле</a:t>
            </a:r>
            <a:endParaRPr lang="ru-RU" sz="16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ookman Old Style" pitchFamily="18" charset="0"/>
            </a:endParaRPr>
          </a:p>
        </p:txBody>
      </p:sp>
      <p:pic>
        <p:nvPicPr>
          <p:cNvPr id="3" name="Picture 3" descr="C:\Users\User\Downloads\IMG-20230418-WA00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41" y="2427630"/>
            <a:ext cx="2255519" cy="30073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55776" y="4107149"/>
            <a:ext cx="3931749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Bookman Old Style" pitchFamily="18" charset="0"/>
              </a:rPr>
              <a:t> </a:t>
            </a:r>
            <a:r>
              <a:rPr lang="ru-RU" sz="1200" dirty="0" smtClean="0">
                <a:latin typeface="Bookman Old Style" pitchFamily="18" charset="0"/>
              </a:rPr>
              <a:t>  В </a:t>
            </a:r>
            <a:r>
              <a:rPr lang="ru-RU" sz="1200" dirty="0">
                <a:latin typeface="Bookman Old Style" pitchFamily="18" charset="0"/>
              </a:rPr>
              <a:t>уборке территории детского сада приняли участие не только сотрудники, но и наши замечательные воспитанники захотели </a:t>
            </a:r>
            <a:r>
              <a:rPr lang="ru-RU" sz="1200" dirty="0" smtClean="0">
                <a:latin typeface="Bookman Old Style" pitchFamily="18" charset="0"/>
              </a:rPr>
              <a:t>помочь.</a:t>
            </a:r>
          </a:p>
          <a:p>
            <a:pPr algn="ctr"/>
            <a:r>
              <a:rPr lang="ru-RU" sz="1200" dirty="0" smtClean="0">
                <a:latin typeface="Bookman Old Style" pitchFamily="18" charset="0"/>
              </a:rPr>
              <a:t>Приятно </a:t>
            </a:r>
            <a:r>
              <a:rPr lang="ru-RU" sz="1200" dirty="0">
                <a:latin typeface="Bookman Old Style" pitchFamily="18" charset="0"/>
              </a:rPr>
              <a:t>видеть результат своего труда, каждый внес в это дело частичку своего тепла, чистая, ухоженная территория детского сада радует глаз всех окружающих!</a:t>
            </a:r>
            <a:endParaRPr lang="ru-RU" sz="1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4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</TotalTime>
  <Words>821</Words>
  <Application>Microsoft Office PowerPoint</Application>
  <PresentationFormat>Экран (4:3)</PresentationFormat>
  <Paragraphs>155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Цель Формирование экологической культуры и бережного отношения к окружающей среде у детей и взрослых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49</cp:revision>
  <dcterms:created xsi:type="dcterms:W3CDTF">2023-04-26T07:58:56Z</dcterms:created>
  <dcterms:modified xsi:type="dcterms:W3CDTF">2023-04-27T11:32:23Z</dcterms:modified>
</cp:coreProperties>
</file>